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62" r:id="rId3"/>
    <p:sldId id="272" r:id="rId4"/>
    <p:sldId id="264" r:id="rId5"/>
    <p:sldId id="265" r:id="rId6"/>
    <p:sldId id="266" r:id="rId7"/>
    <p:sldId id="267" r:id="rId8"/>
    <p:sldId id="268" r:id="rId9"/>
    <p:sldId id="270" r:id="rId10"/>
  </p:sldIdLst>
  <p:sldSz cx="12190413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59" autoAdjust="0"/>
    <p:restoredTop sz="94711" autoAdjust="0"/>
  </p:normalViewPr>
  <p:slideViewPr>
    <p:cSldViewPr>
      <p:cViewPr varScale="1">
        <p:scale>
          <a:sx n="80" d="100"/>
          <a:sy n="80" d="100"/>
        </p:scale>
        <p:origin x="830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FF123-BD1F-4B0C-9325-0D3DD9526B8A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4E578-12A7-4EFB-9546-4406E4C2B8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422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jpeg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image" Target="../media/image29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18142" y="500946"/>
            <a:ext cx="5785725" cy="1714289"/>
          </a:xfrm>
        </p:spPr>
        <p:txBody>
          <a:bodyPr>
            <a:normAutofit fontScale="90000"/>
          </a:bodyPr>
          <a:lstStyle/>
          <a:p>
            <a:r>
              <a:rPr lang="kk-KZ" sz="2700" b="1" dirty="0">
                <a:latin typeface="Arial" pitchFamily="34" charset="0"/>
                <a:cs typeface="Arial" pitchFamily="34" charset="0"/>
              </a:rPr>
              <a:t>ӘЛ-ФАРАБИ АТЫНДАҒЫ ҚАЗАҚ ҰЛТТЫҚ УНИВЕРСИТЕТІ</a:t>
            </a:r>
            <a:r>
              <a:rPr lang="kk-KZ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ФИЗИКА-ТЕХНИКАЛЫҚ ФАКУЛЬТЕТІ</a:t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ЖЫЛУ ФИЗИКАСЫ ЖӘНЕ ТЕХНИКАЛЫҚ ФИЗИКА КАФЕДРАСЫ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59078" y="2565017"/>
            <a:ext cx="7703853" cy="2869536"/>
          </a:xfrm>
        </p:spPr>
        <p:txBody>
          <a:bodyPr>
            <a:normAutofit/>
          </a:bodyPr>
          <a:lstStyle/>
          <a:p>
            <a:pPr algn="just"/>
            <a:r>
              <a:rPr lang="kk-KZ" sz="2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kk-KZ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Сақталу заңдарының физикалық негіздері</a:t>
            </a:r>
            <a:endParaRPr lang="ru-RU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58775" indent="-358775" algn="l">
              <a:lnSpc>
                <a:spcPct val="150000"/>
              </a:lnSpc>
            </a:pPr>
            <a:r>
              <a:rPr lang="kk-KZ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5.1 </a:t>
            </a: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Потенциалдық энергия түсінігі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58775" indent="-358775" algn="l">
              <a:lnSpc>
                <a:spcPct val="150000"/>
              </a:lnSpc>
            </a:pP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5.2 Толық механикалық энергияның сақталу заңы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58775" indent="-358775" algn="l">
              <a:lnSpc>
                <a:spcPct val="150000"/>
              </a:lnSpc>
            </a:pP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5.3 Импульстің және импульс моментінің </a:t>
            </a:r>
          </a:p>
          <a:p>
            <a:pPr marL="358775" indent="-358775" algn="l">
              <a:lnSpc>
                <a:spcPct val="150000"/>
              </a:lnSpc>
            </a:pPr>
            <a:r>
              <a:rPr lang="kk-KZ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сақталу заңдары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7287" y="189063"/>
            <a:ext cx="1142827" cy="116902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AA00186-77EF-47F6-A8A3-6B99D7BB1FAD}"/>
              </a:ext>
            </a:extLst>
          </p:cNvPr>
          <p:cNvSpPr txBox="1"/>
          <p:nvPr/>
        </p:nvSpPr>
        <p:spPr>
          <a:xfrm>
            <a:off x="7103187" y="5516960"/>
            <a:ext cx="4071436" cy="400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Arial" pitchFamily="34" charset="0"/>
                <a:cs typeface="Arial" pitchFamily="34" charset="0"/>
              </a:rPr>
              <a:t>Дәріскер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: Исатаев М.С. 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144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07198" y="1065341"/>
            <a:ext cx="508790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k-KZ" dirty="0">
                <a:latin typeface="Arial" pitchFamily="34" charset="0"/>
                <a:ea typeface="Times New Roman"/>
                <a:cs typeface="Arial" pitchFamily="34" charset="0"/>
              </a:rPr>
              <a:t>Егер жүйеге тек консерватив немесе</a:t>
            </a:r>
          </a:p>
          <a:p>
            <a:pPr>
              <a:lnSpc>
                <a:spcPct val="150000"/>
              </a:lnSpc>
            </a:pPr>
            <a:r>
              <a:rPr lang="kk-KZ" dirty="0">
                <a:latin typeface="Arial" pitchFamily="34" charset="0"/>
                <a:ea typeface="Times New Roman"/>
                <a:cs typeface="Arial" pitchFamily="34" charset="0"/>
              </a:rPr>
              <a:t>гироскоптық күштер әрекет жасаса, өзара </a:t>
            </a:r>
          </a:p>
          <a:p>
            <a:pPr>
              <a:lnSpc>
                <a:spcPct val="150000"/>
              </a:lnSpc>
            </a:pPr>
            <a:r>
              <a:rPr lang="kk-KZ" dirty="0">
                <a:latin typeface="Arial" pitchFamily="34" charset="0"/>
                <a:ea typeface="Times New Roman"/>
                <a:cs typeface="Arial" pitchFamily="34" charset="0"/>
              </a:rPr>
              <a:t>әрекет энергиясы ретінде </a:t>
            </a:r>
            <a:r>
              <a:rPr lang="kk-KZ" i="1" dirty="0">
                <a:latin typeface="Arial" pitchFamily="34" charset="0"/>
                <a:ea typeface="Times New Roman"/>
                <a:cs typeface="Arial" pitchFamily="34" charset="0"/>
              </a:rPr>
              <a:t>потенциалдық </a:t>
            </a:r>
          </a:p>
          <a:p>
            <a:pPr>
              <a:lnSpc>
                <a:spcPct val="150000"/>
              </a:lnSpc>
            </a:pPr>
            <a:r>
              <a:rPr lang="kk-KZ" i="1" dirty="0">
                <a:latin typeface="Arial" pitchFamily="34" charset="0"/>
                <a:ea typeface="Times New Roman"/>
                <a:cs typeface="Arial" pitchFamily="34" charset="0"/>
              </a:rPr>
              <a:t>энергия </a:t>
            </a:r>
            <a:r>
              <a:rPr lang="kk-KZ" dirty="0">
                <a:latin typeface="Arial" pitchFamily="34" charset="0"/>
                <a:ea typeface="Times New Roman"/>
                <a:cs typeface="Arial" pitchFamily="34" charset="0"/>
              </a:rPr>
              <a:t>түсінігі қарастырылады.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68" b="6518"/>
          <a:stretch/>
        </p:blipFill>
        <p:spPr>
          <a:xfrm>
            <a:off x="962415" y="2847471"/>
            <a:ext cx="4165343" cy="299204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847313" y="3592120"/>
            <a:ext cx="1247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5.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1 – сурет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16411" y="3797655"/>
            <a:ext cx="671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1844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990326"/>
              </p:ext>
            </p:extLst>
          </p:nvPr>
        </p:nvGraphicFramePr>
        <p:xfrm>
          <a:off x="7004279" y="5279646"/>
          <a:ext cx="2069093" cy="449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026077" imgH="256689" progId="Equation.DSMT4">
                  <p:embed/>
                </p:oleObj>
              </mc:Choice>
              <mc:Fallback>
                <p:oleObj name="Equation" r:id="rId4" imgW="1026077" imgH="256689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279" y="5279646"/>
                        <a:ext cx="2069093" cy="4499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10513584" y="5390997"/>
            <a:ext cx="8103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4.23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)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32418" y="1606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175326" y="659620"/>
            <a:ext cx="1343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dirty="0">
                <a:latin typeface="Arial" pitchFamily="34" charset="0"/>
                <a:cs typeface="Arial" pitchFamily="34" charset="0"/>
              </a:rPr>
              <a:t>бастапқы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98815" y="3325303"/>
            <a:ext cx="740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dirty="0">
                <a:latin typeface="Arial" pitchFamily="34" charset="0"/>
                <a:cs typeface="Arial" pitchFamily="34" charset="0"/>
              </a:rPr>
              <a:t>соңғы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45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698571"/>
              </p:ext>
            </p:extLst>
          </p:nvPr>
        </p:nvGraphicFramePr>
        <p:xfrm>
          <a:off x="7038477" y="5748873"/>
          <a:ext cx="2106870" cy="421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661164" imgH="368293" progId="Equation.DSMT4">
                  <p:embed/>
                </p:oleObj>
              </mc:Choice>
              <mc:Fallback>
                <p:oleObj name="Equation" r:id="rId6" imgW="1661164" imgH="368293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8477" y="5748873"/>
                        <a:ext cx="2106870" cy="4219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10549463" y="5810057"/>
            <a:ext cx="60785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600" dirty="0">
                <a:latin typeface="Arial" pitchFamily="34" charset="0"/>
                <a:cs typeface="Arial" pitchFamily="34" charset="0"/>
              </a:rPr>
              <a:t>(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5.1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)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7140068" y="1065341"/>
            <a:ext cx="187250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112410" y="3328947"/>
            <a:ext cx="255600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8999527" y="1065341"/>
            <a:ext cx="0" cy="7443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999527" y="1888787"/>
            <a:ext cx="0" cy="14400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8945527" y="1047491"/>
            <a:ext cx="108000" cy="10800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958575" y="2206508"/>
            <a:ext cx="108000" cy="10800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9017306" y="2260508"/>
            <a:ext cx="61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9361228" y="2273721"/>
            <a:ext cx="1699" cy="1044000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7668821" y="2464947"/>
            <a:ext cx="0" cy="8640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V="1">
            <a:off x="7668821" y="1096699"/>
            <a:ext cx="0" cy="8640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9012575" y="873947"/>
            <a:ext cx="4051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8676933" y="2075842"/>
            <a:ext cx="4051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Arial" pitchFamily="34" charset="0"/>
                <a:cs typeface="Arial" pitchFamily="34" charset="0"/>
              </a:rPr>
              <a:t>2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515311"/>
              </p:ext>
            </p:extLst>
          </p:nvPr>
        </p:nvGraphicFramePr>
        <p:xfrm>
          <a:off x="7528415" y="2016160"/>
          <a:ext cx="408569" cy="429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8" imgW="152334" imgH="228501" progId="Equation.DSMT4">
                  <p:embed/>
                </p:oleObj>
              </mc:Choice>
              <mc:Fallback>
                <p:oleObj r:id="rId8" imgW="152334" imgH="228501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8415" y="2016160"/>
                        <a:ext cx="408569" cy="4290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Прямоугольник 38"/>
          <p:cNvSpPr/>
          <p:nvPr/>
        </p:nvSpPr>
        <p:spPr>
          <a:xfrm>
            <a:off x="9368412" y="2525725"/>
            <a:ext cx="5217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i="1" kern="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kern="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ru-RU" b="1" kern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07174" y="3961205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Потенциалдық энергия күй функциясы ретінде жүйеге түскен күштің жұмыс істеу қабілетін анықтайды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24998" y="3244334"/>
            <a:ext cx="70083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infourok.ru</a:t>
            </a:r>
            <a:r>
              <a:rPr lang="kk-KZ" sz="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2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75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25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75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25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9000"/>
                            </p:stCondLst>
                            <p:childTnLst>
                              <p:par>
                                <p:cTn id="7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75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25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75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75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375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75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750"/>
                            </p:stCondLst>
                            <p:childTnLst>
                              <p:par>
                                <p:cTn id="1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75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375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0" grpId="0"/>
      <p:bldP spid="30" grpId="1"/>
      <p:bldP spid="25" grpId="0"/>
      <p:bldP spid="26" grpId="0"/>
      <p:bldP spid="29" grpId="0"/>
      <p:bldP spid="29" grpId="1"/>
      <p:bldP spid="11" grpId="0" animBg="1"/>
      <p:bldP spid="28" grpId="0" animBg="1"/>
      <p:bldP spid="37" grpId="0"/>
      <p:bldP spid="38" grpId="0"/>
      <p:bldP spid="39" grpId="0"/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4" name="Picture 4">
            <a:extLst>
              <a:ext uri="{FF2B5EF4-FFF2-40B4-BE49-F238E27FC236}">
                <a16:creationId xmlns:a16="http://schemas.microsoft.com/office/drawing/2014/main" xmlns="" id="{CC5AEBD2-5BED-463B-ACF5-9AAA27985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790" y="980728"/>
            <a:ext cx="5943411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923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олилиния 47"/>
          <p:cNvSpPr/>
          <p:nvPr/>
        </p:nvSpPr>
        <p:spPr>
          <a:xfrm>
            <a:off x="1270670" y="1805642"/>
            <a:ext cx="4210664" cy="1265032"/>
          </a:xfrm>
          <a:custGeom>
            <a:avLst/>
            <a:gdLst>
              <a:gd name="connsiteX0" fmla="*/ 0 w 4210664"/>
              <a:gd name="connsiteY0" fmla="*/ 1297858 h 1297858"/>
              <a:gd name="connsiteX1" fmla="*/ 346587 w 4210664"/>
              <a:gd name="connsiteY1" fmla="*/ 1061884 h 1297858"/>
              <a:gd name="connsiteX2" fmla="*/ 1371600 w 4210664"/>
              <a:gd name="connsiteY2" fmla="*/ 789039 h 1297858"/>
              <a:gd name="connsiteX3" fmla="*/ 2123767 w 4210664"/>
              <a:gd name="connsiteY3" fmla="*/ 553064 h 1297858"/>
              <a:gd name="connsiteX4" fmla="*/ 2551471 w 4210664"/>
              <a:gd name="connsiteY4" fmla="*/ 449826 h 1297858"/>
              <a:gd name="connsiteX5" fmla="*/ 3701845 w 4210664"/>
              <a:gd name="connsiteY5" fmla="*/ 88490 h 1297858"/>
              <a:gd name="connsiteX6" fmla="*/ 4210664 w 4210664"/>
              <a:gd name="connsiteY6" fmla="*/ 0 h 1297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10664" h="1297858">
                <a:moveTo>
                  <a:pt x="0" y="1297858"/>
                </a:moveTo>
                <a:cubicBezTo>
                  <a:pt x="58993" y="1222272"/>
                  <a:pt x="117987" y="1146687"/>
                  <a:pt x="346587" y="1061884"/>
                </a:cubicBezTo>
                <a:cubicBezTo>
                  <a:pt x="575187" y="977081"/>
                  <a:pt x="1075403" y="873842"/>
                  <a:pt x="1371600" y="789039"/>
                </a:cubicBezTo>
                <a:cubicBezTo>
                  <a:pt x="1667797" y="704236"/>
                  <a:pt x="1927122" y="609599"/>
                  <a:pt x="2123767" y="553064"/>
                </a:cubicBezTo>
                <a:cubicBezTo>
                  <a:pt x="2320412" y="496529"/>
                  <a:pt x="2288458" y="527255"/>
                  <a:pt x="2551471" y="449826"/>
                </a:cubicBezTo>
                <a:cubicBezTo>
                  <a:pt x="2814484" y="372397"/>
                  <a:pt x="3425313" y="163461"/>
                  <a:pt x="3701845" y="88490"/>
                </a:cubicBezTo>
                <a:cubicBezTo>
                  <a:pt x="3978377" y="13519"/>
                  <a:pt x="4094520" y="6759"/>
                  <a:pt x="4210664" y="0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58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59099"/>
              </p:ext>
            </p:extLst>
          </p:nvPr>
        </p:nvGraphicFramePr>
        <p:xfrm>
          <a:off x="1001801" y="4528561"/>
          <a:ext cx="3533042" cy="751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1587500" imgH="457200" progId="Equation.DSMT4">
                  <p:embed/>
                </p:oleObj>
              </mc:Choice>
              <mc:Fallback>
                <p:oleObj name="Equation" r:id="rId3" imgW="1587500" imgH="457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801" y="4528561"/>
                        <a:ext cx="3533042" cy="7512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614724"/>
              </p:ext>
            </p:extLst>
          </p:nvPr>
        </p:nvGraphicFramePr>
        <p:xfrm>
          <a:off x="1001801" y="5415444"/>
          <a:ext cx="1865671" cy="677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812447" imgH="393529" progId="Equation.DSMT4">
                  <p:embed/>
                </p:oleObj>
              </mc:Choice>
              <mc:Fallback>
                <p:oleObj name="Equation" r:id="rId5" imgW="812447" imgH="393529" progId="Equation.DSMT4">
                  <p:embed/>
                  <p:pic>
                    <p:nvPicPr>
                      <p:cNvPr id="0" name="Picture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801" y="5415444"/>
                        <a:ext cx="1865671" cy="6778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" name="TextBox 108"/>
          <p:cNvSpPr txBox="1"/>
          <p:nvPr/>
        </p:nvSpPr>
        <p:spPr>
          <a:xfrm>
            <a:off x="4699320" y="556970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(5.2)</a:t>
            </a:r>
          </a:p>
        </p:txBody>
      </p:sp>
      <p:sp>
        <p:nvSpPr>
          <p:cNvPr id="7" name="Овал 6"/>
          <p:cNvSpPr/>
          <p:nvPr/>
        </p:nvSpPr>
        <p:spPr>
          <a:xfrm>
            <a:off x="1760287" y="2891262"/>
            <a:ext cx="1008112" cy="1008112"/>
          </a:xfrm>
          <a:prstGeom prst="ellipse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1964869" y="3493601"/>
            <a:ext cx="5989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dirty="0">
                <a:latin typeface="Arial" pitchFamily="34" charset="0"/>
                <a:cs typeface="Arial" pitchFamily="34" charset="0"/>
              </a:rPr>
              <a:t>Жер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>
            <a:endCxn id="35849" idx="2"/>
          </p:cNvCxnSpPr>
          <p:nvPr/>
        </p:nvCxnSpPr>
        <p:spPr>
          <a:xfrm flipV="1">
            <a:off x="2248655" y="1884950"/>
            <a:ext cx="2780243" cy="14674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62" idx="3"/>
            <a:endCxn id="71" idx="3"/>
          </p:cNvCxnSpPr>
          <p:nvPr/>
        </p:nvCxnSpPr>
        <p:spPr>
          <a:xfrm flipV="1">
            <a:off x="2238472" y="2372337"/>
            <a:ext cx="1097727" cy="10244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>
            <a:stCxn id="62" idx="7"/>
            <a:endCxn id="70" idx="4"/>
          </p:cNvCxnSpPr>
          <p:nvPr/>
        </p:nvCxnSpPr>
        <p:spPr>
          <a:xfrm flipV="1">
            <a:off x="2314840" y="2610012"/>
            <a:ext cx="323799" cy="710392"/>
          </a:xfrm>
          <a:prstGeom prst="straightConnector1">
            <a:avLst/>
          </a:prstGeom>
          <a:ln w="254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Овал 61"/>
          <p:cNvSpPr/>
          <p:nvPr/>
        </p:nvSpPr>
        <p:spPr>
          <a:xfrm>
            <a:off x="2222656" y="3304588"/>
            <a:ext cx="108000" cy="1080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Овал 71"/>
          <p:cNvSpPr/>
          <p:nvPr/>
        </p:nvSpPr>
        <p:spPr>
          <a:xfrm>
            <a:off x="5028898" y="1836560"/>
            <a:ext cx="72000" cy="720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5" name="Прямая со стрелкой 74"/>
          <p:cNvCxnSpPr/>
          <p:nvPr/>
        </p:nvCxnSpPr>
        <p:spPr>
          <a:xfrm flipH="1">
            <a:off x="2938745" y="2413850"/>
            <a:ext cx="361202" cy="32530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endCxn id="48" idx="4"/>
          </p:cNvCxnSpPr>
          <p:nvPr/>
        </p:nvCxnSpPr>
        <p:spPr>
          <a:xfrm flipV="1">
            <a:off x="3397655" y="2244091"/>
            <a:ext cx="424486" cy="816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V="1">
            <a:off x="3382885" y="1813497"/>
            <a:ext cx="565594" cy="504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>
            <a:endCxn id="48" idx="4"/>
          </p:cNvCxnSpPr>
          <p:nvPr/>
        </p:nvCxnSpPr>
        <p:spPr>
          <a:xfrm>
            <a:off x="3684700" y="2043935"/>
            <a:ext cx="137441" cy="200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44" name="Прямоугольник 35843"/>
          <p:cNvSpPr/>
          <p:nvPr/>
        </p:nvSpPr>
        <p:spPr>
          <a:xfrm>
            <a:off x="3382885" y="1789209"/>
            <a:ext cx="36740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i="1" kern="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endParaRPr lang="ru-RU" sz="16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5845" name="Прямоугольник 35844"/>
          <p:cNvSpPr/>
          <p:nvPr/>
        </p:nvSpPr>
        <p:spPr>
          <a:xfrm>
            <a:off x="3415289" y="2293933"/>
            <a:ext cx="4347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i="1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dS</a:t>
            </a:r>
            <a:endParaRPr lang="ru-RU" sz="16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5846" name="Прямоугольник 35845"/>
          <p:cNvSpPr/>
          <p:nvPr/>
        </p:nvSpPr>
        <p:spPr>
          <a:xfrm>
            <a:off x="2212655" y="2596453"/>
            <a:ext cx="3449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b="1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US" sz="1600" kern="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endParaRPr lang="ru-RU" sz="16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3993425" y="2368735"/>
            <a:ext cx="3401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b="1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kk-KZ" sz="1600" kern="0" baseline="-25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ru-RU" sz="16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2924575" y="2315913"/>
            <a:ext cx="2648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b="1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endParaRPr lang="ru-RU" sz="16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5847" name="Прямоугольник 35846"/>
          <p:cNvSpPr/>
          <p:nvPr/>
        </p:nvSpPr>
        <p:spPr>
          <a:xfrm>
            <a:off x="2936773" y="2593528"/>
            <a:ext cx="3097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b="1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endParaRPr lang="ru-RU" sz="20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5849" name="Прямоугольник 35848"/>
          <p:cNvSpPr/>
          <p:nvPr/>
        </p:nvSpPr>
        <p:spPr>
          <a:xfrm>
            <a:off x="4863628" y="1546396"/>
            <a:ext cx="3305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kern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</a:t>
            </a:r>
            <a:endParaRPr lang="ru-RU" sz="1600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699443" y="3964459"/>
            <a:ext cx="1247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5.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2 – сурет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6315303" y="2324287"/>
            <a:ext cx="144016" cy="138923"/>
          </a:xfrm>
          <a:prstGeom prst="rightArrow">
            <a:avLst>
              <a:gd name="adj1" fmla="val 50000"/>
              <a:gd name="adj2" fmla="val 1314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/>
          <p:cNvSpPr/>
          <p:nvPr/>
        </p:nvSpPr>
        <p:spPr>
          <a:xfrm>
            <a:off x="2602639" y="2538012"/>
            <a:ext cx="72000" cy="720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Овал 70"/>
          <p:cNvSpPr/>
          <p:nvPr/>
        </p:nvSpPr>
        <p:spPr>
          <a:xfrm>
            <a:off x="3325655" y="2310881"/>
            <a:ext cx="72000" cy="72000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1250" tmFilter="0, 0; .2, .5; .8, .5; 1, 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625" autoRev="1" fill="hold"/>
                                        <p:tgtEl>
                                          <p:spTgt spid="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09" grpId="0"/>
      <p:bldP spid="109" grpId="1"/>
      <p:bldP spid="7" grpId="0" animBg="1"/>
      <p:bldP spid="35" grpId="0"/>
      <p:bldP spid="62" grpId="0" animBg="1"/>
      <p:bldP spid="72" grpId="0" animBg="1"/>
      <p:bldP spid="35844" grpId="0"/>
      <p:bldP spid="35845" grpId="0"/>
      <p:bldP spid="35846" grpId="0"/>
      <p:bldP spid="95" grpId="0"/>
      <p:bldP spid="96" grpId="0"/>
      <p:bldP spid="35847" grpId="0"/>
      <p:bldP spid="35849" grpId="0"/>
      <p:bldP spid="100" grpId="0"/>
      <p:bldP spid="70" grpId="0" animBg="1"/>
      <p:bldP spid="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488592" y="3601081"/>
            <a:ext cx="11726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5.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3 - сурет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 rot="929736">
            <a:off x="2269644" y="1656939"/>
            <a:ext cx="1479566" cy="1677179"/>
          </a:xfrm>
          <a:prstGeom prst="ellipse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 flipV="1">
            <a:off x="3443225" y="1809733"/>
            <a:ext cx="90000" cy="90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363105" y="2961863"/>
            <a:ext cx="90000" cy="90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443225" y="3033871"/>
            <a:ext cx="90000" cy="90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075073" y="3105879"/>
            <a:ext cx="3829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43225" y="1449695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87241" y="3033871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О</a:t>
            </a:r>
          </a:p>
        </p:txBody>
      </p:sp>
      <p:graphicFrame>
        <p:nvGraphicFramePr>
          <p:cNvPr id="3689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339103"/>
              </p:ext>
            </p:extLst>
          </p:nvPr>
        </p:nvGraphicFramePr>
        <p:xfrm>
          <a:off x="655089" y="4563792"/>
          <a:ext cx="1798016" cy="364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054100" imgH="241300" progId="Equation.DSMT4">
                  <p:embed/>
                </p:oleObj>
              </mc:Choice>
              <mc:Fallback>
                <p:oleObj name="Equation" r:id="rId3" imgW="1054100" imgH="24130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089" y="4563792"/>
                        <a:ext cx="1798016" cy="3642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9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427544"/>
              </p:ext>
            </p:extLst>
          </p:nvPr>
        </p:nvGraphicFramePr>
        <p:xfrm>
          <a:off x="3492648" y="4561048"/>
          <a:ext cx="1761720" cy="367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5" imgW="1091726" imgH="241195" progId="Equation.DSMT4">
                  <p:embed/>
                </p:oleObj>
              </mc:Choice>
              <mc:Fallback>
                <p:oleObj name="Equation" r:id="rId5" imgW="1091726" imgH="241195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648" y="4561048"/>
                        <a:ext cx="1761720" cy="3670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912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481471"/>
              </p:ext>
            </p:extLst>
          </p:nvPr>
        </p:nvGraphicFramePr>
        <p:xfrm>
          <a:off x="655089" y="5113787"/>
          <a:ext cx="1708016" cy="360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7" imgW="888614" imgH="241195" progId="Equation.DSMT4">
                  <p:embed/>
                </p:oleObj>
              </mc:Choice>
              <mc:Fallback>
                <p:oleObj name="Equation" r:id="rId7" imgW="888614" imgH="241195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089" y="5113787"/>
                        <a:ext cx="1708016" cy="3609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2503260" y="5081735"/>
            <a:ext cx="1343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Arial" pitchFamily="34" charset="0"/>
                <a:cs typeface="Arial" pitchFamily="34" charset="0"/>
              </a:rPr>
              <a:t>немесе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6916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646136"/>
              </p:ext>
            </p:extLst>
          </p:nvPr>
        </p:nvGraphicFramePr>
        <p:xfrm>
          <a:off x="3661221" y="5104523"/>
          <a:ext cx="1737162" cy="373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1130300" imgH="279400" progId="Equation.DSMT4">
                  <p:embed/>
                </p:oleObj>
              </mc:Choice>
              <mc:Fallback>
                <p:oleObj name="Equation" r:id="rId9" imgW="1130300" imgH="27940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1221" y="5104523"/>
                        <a:ext cx="1737162" cy="3736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" name="Прямоугольник 72"/>
          <p:cNvSpPr/>
          <p:nvPr/>
        </p:nvSpPr>
        <p:spPr>
          <a:xfrm>
            <a:off x="6035372" y="5081735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(5.3)</a:t>
            </a:r>
          </a:p>
        </p:txBody>
      </p:sp>
      <p:sp>
        <p:nvSpPr>
          <p:cNvPr id="2" name="Rectangle 365"/>
          <p:cNvSpPr>
            <a:spLocks noChangeArrowheads="1"/>
          </p:cNvSpPr>
          <p:nvPr/>
        </p:nvSpPr>
        <p:spPr bwMode="auto">
          <a:xfrm>
            <a:off x="3946361" y="2266929"/>
            <a:ext cx="121904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631397"/>
              </p:ext>
            </p:extLst>
          </p:nvPr>
        </p:nvGraphicFramePr>
        <p:xfrm>
          <a:off x="1270670" y="4111632"/>
          <a:ext cx="3312368" cy="353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1" imgW="2057400" imgH="228600" progId="Equation.DSMT4">
                  <p:embed/>
                </p:oleObj>
              </mc:Choice>
              <mc:Fallback>
                <p:oleObj name="Equation" r:id="rId11" imgW="2057400" imgH="22860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670" y="4111632"/>
                        <a:ext cx="3312368" cy="3533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66"/>
          <p:cNvSpPr>
            <a:spLocks noChangeArrowheads="1"/>
          </p:cNvSpPr>
          <p:nvPr/>
        </p:nvSpPr>
        <p:spPr bwMode="auto">
          <a:xfrm>
            <a:off x="3946361" y="2495529"/>
            <a:ext cx="121904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endParaRPr kumimoji="0" lang="kk-KZ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590" y="5732864"/>
            <a:ext cx="61439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онсерватив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күштер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жұмысы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потенциалдық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энергияның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кемуіне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0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6455E-6 4.07407E-6 L 0.0168 0.03518 L 0.04246 0.04398 L 0.0711 0.03333 L 0.0978 -0.00695 L 0.10666 -0.05602 L 0.10861 -0.1 L 0.0978 -0.15602 L 0.08882 -0.16852 L 0.0879 -0.17199 L 0.10366 -0.13149 L 0.10965 -0.08241 L 0.1047 -0.05093 L 0.09481 -0.01227 L 0.07501 0.02801 L 0.04441 0.04213 L 0.01485 0.03148 L -0.0099 -0.02269 L -0.01276 -0.07709 L -0.00794 -0.12269 L 0.0069 -0.16667 L 0.0267 -0.19121 L 0.04845 -0.20162 L 0.0711 -0.19306 L 0.08686 -0.17362 " pathEditMode="relative" rAng="0" ptsTypes="AAAAAAAAAAAAAAAAAAAAAAAAA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44" y="-7894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50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9" grpId="1" animBg="1"/>
      <p:bldP spid="9" grpId="2" animBg="1"/>
      <p:bldP spid="10" grpId="0" animBg="1"/>
      <p:bldP spid="11" grpId="0"/>
      <p:bldP spid="12" grpId="0"/>
      <p:bldP spid="13" grpId="0"/>
      <p:bldP spid="67" grpId="0"/>
      <p:bldP spid="73" grpId="0"/>
      <p:bldP spid="73" grpId="1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967080"/>
              </p:ext>
            </p:extLst>
          </p:nvPr>
        </p:nvGraphicFramePr>
        <p:xfrm>
          <a:off x="565150" y="2420938"/>
          <a:ext cx="169862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749160" imgH="228600" progId="Equation.DSMT4">
                  <p:embed/>
                </p:oleObj>
              </mc:Choice>
              <mc:Fallback>
                <p:oleObj name="Equation" r:id="rId3" imgW="749160" imgH="2286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2420938"/>
                        <a:ext cx="1698625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9252" y="1714883"/>
            <a:ext cx="4799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Күштер мен потенциалдық энергия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9252" y="3090172"/>
            <a:ext cx="51839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i="1" dirty="0">
                <a:latin typeface="Arial" pitchFamily="34" charset="0"/>
                <a:cs typeface="Arial" pitchFamily="34" charset="0"/>
              </a:rPr>
              <a:t>d</a:t>
            </a:r>
            <a:r>
              <a:rPr lang="kk-KZ" b="1" dirty="0">
                <a:latin typeface="Arial" pitchFamily="34" charset="0"/>
                <a:cs typeface="Arial" pitchFamily="34" charset="0"/>
              </a:rPr>
              <a:t>r </a:t>
            </a:r>
            <a:r>
              <a:rPr lang="kk-KZ" dirty="0">
                <a:latin typeface="Arial" pitchFamily="34" charset="0"/>
                <a:cs typeface="Arial" pitchFamily="34" charset="0"/>
              </a:rPr>
              <a:t>– шексіз аз орын ауыстыру</a:t>
            </a:r>
          </a:p>
          <a:p>
            <a:endParaRPr lang="kk-KZ" dirty="0">
              <a:latin typeface="Arial" pitchFamily="34" charset="0"/>
              <a:cs typeface="Arial" pitchFamily="34" charset="0"/>
            </a:endParaRPr>
          </a:p>
          <a:p>
            <a:r>
              <a:rPr lang="kk-KZ" b="1" dirty="0">
                <a:latin typeface="Arial" pitchFamily="34" charset="0"/>
                <a:cs typeface="Arial" pitchFamily="34" charset="0"/>
              </a:rPr>
              <a:t>F </a:t>
            </a:r>
            <a:r>
              <a:rPr lang="kk-KZ" dirty="0">
                <a:latin typeface="Arial" pitchFamily="34" charset="0"/>
                <a:cs typeface="Arial" pitchFamily="34" charset="0"/>
              </a:rPr>
              <a:t>– күш</a:t>
            </a:r>
          </a:p>
          <a:p>
            <a:endParaRPr lang="kk-KZ" dirty="0">
              <a:latin typeface="Arial" pitchFamily="34" charset="0"/>
              <a:cs typeface="Arial" pitchFamily="34" charset="0"/>
            </a:endParaRP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E</a:t>
            </a:r>
            <a:r>
              <a:rPr lang="ru-RU" i="1" baseline="-25000" dirty="0">
                <a:latin typeface="Arial" pitchFamily="34" charset="0"/>
                <a:cs typeface="Arial" pitchFamily="34" charset="0"/>
              </a:rPr>
              <a:t>п </a:t>
            </a:r>
            <a:r>
              <a:rPr lang="kk-KZ" dirty="0">
                <a:latin typeface="Arial" pitchFamily="34" charset="0"/>
                <a:cs typeface="Arial" pitchFamily="34" charset="0"/>
              </a:rPr>
              <a:t>– потенциалдық энергия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80297" y="2430643"/>
            <a:ext cx="678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itchFamily="34" charset="0"/>
                <a:ea typeface="Times New Roman"/>
                <a:cs typeface="Arial" pitchFamily="34" charset="0"/>
              </a:rPr>
              <a:t>(5.4)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216738"/>
              </p:ext>
            </p:extLst>
          </p:nvPr>
        </p:nvGraphicFramePr>
        <p:xfrm>
          <a:off x="550836" y="4978105"/>
          <a:ext cx="3359936" cy="3809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5" imgW="1638300" imgH="241300" progId="Equation.DSMT4">
                  <p:embed/>
                </p:oleObj>
              </mc:Choice>
              <mc:Fallback>
                <p:oleObj name="Equation" r:id="rId5" imgW="1638300" imgH="2413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36" y="4978105"/>
                        <a:ext cx="3359936" cy="3809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600060" y="4960547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  <a:ea typeface="Times New Roman"/>
                <a:cs typeface="Arial" pitchFamily="34" charset="0"/>
              </a:rPr>
              <a:t>(5.5)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97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09722"/>
              </p:ext>
            </p:extLst>
          </p:nvPr>
        </p:nvGraphicFramePr>
        <p:xfrm>
          <a:off x="6095206" y="2367215"/>
          <a:ext cx="575989" cy="391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7" imgW="266584" imgH="228501" progId="Equation.DSMT4">
                  <p:embed/>
                </p:oleObj>
              </mc:Choice>
              <mc:Fallback>
                <p:oleObj name="Equation" r:id="rId7" imgW="266584" imgH="228501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206" y="2367215"/>
                        <a:ext cx="575989" cy="3918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6599262" y="2348880"/>
            <a:ext cx="4031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dirty="0">
                <a:latin typeface="Arial" pitchFamily="34" charset="0"/>
                <a:cs typeface="Arial" pitchFamily="34" charset="0"/>
              </a:rPr>
              <a:t>– 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толық 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дифференциал 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982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168856"/>
              </p:ext>
            </p:extLst>
          </p:nvPr>
        </p:nvGraphicFramePr>
        <p:xfrm>
          <a:off x="6095206" y="3107722"/>
          <a:ext cx="4457215" cy="721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9" imgW="1955800" imgH="419100" progId="Equation.DSMT4">
                  <p:embed/>
                </p:oleObj>
              </mc:Choice>
              <mc:Fallback>
                <p:oleObj name="Equation" r:id="rId9" imgW="1955800" imgH="4191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206" y="3107722"/>
                        <a:ext cx="4457215" cy="721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10828241" y="3283613"/>
            <a:ext cx="720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(5.6)</a:t>
            </a:r>
          </a:p>
        </p:txBody>
      </p:sp>
      <p:graphicFrame>
        <p:nvGraphicFramePr>
          <p:cNvPr id="4098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214473"/>
              </p:ext>
            </p:extLst>
          </p:nvPr>
        </p:nvGraphicFramePr>
        <p:xfrm>
          <a:off x="6095206" y="4027858"/>
          <a:ext cx="1463807" cy="409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1" imgW="685800" imgH="254000" progId="Equation.DSMT4">
                  <p:embed/>
                </p:oleObj>
              </mc:Choice>
              <mc:Fallback>
                <p:oleObj name="Equation" r:id="rId11" imgW="685800" imgH="254000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206" y="4027858"/>
                        <a:ext cx="1463807" cy="4092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0828241" y="4708182"/>
            <a:ext cx="913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(5.7) </a:t>
            </a:r>
          </a:p>
        </p:txBody>
      </p:sp>
      <p:sp>
        <p:nvSpPr>
          <p:cNvPr id="2" name="Овал 1"/>
          <p:cNvSpPr/>
          <p:nvPr/>
        </p:nvSpPr>
        <p:spPr>
          <a:xfrm>
            <a:off x="766614" y="2405935"/>
            <a:ext cx="360040" cy="33818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472622" y="2405935"/>
            <a:ext cx="360040" cy="338184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1846734" y="2420888"/>
            <a:ext cx="408039" cy="369332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Rectangle 386"/>
          <p:cNvSpPr>
            <a:spLocks noChangeArrowheads="1"/>
          </p:cNvSpPr>
          <p:nvPr/>
        </p:nvSpPr>
        <p:spPr bwMode="auto">
          <a:xfrm>
            <a:off x="2783404" y="2540378"/>
            <a:ext cx="121904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008676"/>
              </p:ext>
            </p:extLst>
          </p:nvPr>
        </p:nvGraphicFramePr>
        <p:xfrm>
          <a:off x="6102129" y="4688594"/>
          <a:ext cx="1288035" cy="668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3" imgW="748975" imgH="393529" progId="Equation.DSMT4">
                  <p:embed/>
                </p:oleObj>
              </mc:Choice>
              <mc:Fallback>
                <p:oleObj name="Equation" r:id="rId13" imgW="748975" imgH="393529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129" y="4688594"/>
                        <a:ext cx="1288035" cy="6684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911420"/>
              </p:ext>
            </p:extLst>
          </p:nvPr>
        </p:nvGraphicFramePr>
        <p:xfrm>
          <a:off x="7737143" y="4674569"/>
          <a:ext cx="1220072" cy="697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5" imgW="736600" imgH="419100" progId="Equation.DSMT4">
                  <p:embed/>
                </p:oleObj>
              </mc:Choice>
              <mc:Fallback>
                <p:oleObj name="Equation" r:id="rId15" imgW="736600" imgH="419100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7143" y="4674569"/>
                        <a:ext cx="1220072" cy="697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1566828"/>
              </p:ext>
            </p:extLst>
          </p:nvPr>
        </p:nvGraphicFramePr>
        <p:xfrm>
          <a:off x="9233035" y="4659884"/>
          <a:ext cx="1319386" cy="702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7" imgW="736280" imgH="393529" progId="Equation.DSMT4">
                  <p:embed/>
                </p:oleObj>
              </mc:Choice>
              <mc:Fallback>
                <p:oleObj name="Equation" r:id="rId17" imgW="736280" imgH="393529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3035" y="4659884"/>
                        <a:ext cx="1319386" cy="7025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96"/>
          <p:cNvSpPr>
            <a:spLocks noChangeArrowheads="1"/>
          </p:cNvSpPr>
          <p:nvPr/>
        </p:nvSpPr>
        <p:spPr bwMode="auto">
          <a:xfrm>
            <a:off x="6679590" y="5371753"/>
            <a:ext cx="121904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99"/>
          <p:cNvSpPr>
            <a:spLocks noChangeArrowheads="1"/>
          </p:cNvSpPr>
          <p:nvPr/>
        </p:nvSpPr>
        <p:spPr bwMode="auto">
          <a:xfrm>
            <a:off x="6679590" y="6571903"/>
            <a:ext cx="121904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r>
              <a:rPr kumimoji="0" lang="ru-RU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0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40980" grpId="0"/>
      <p:bldP spid="30" grpId="0"/>
      <p:bldP spid="39" grpId="0"/>
      <p:bldP spid="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Скругленный прямоугольник 19"/>
          <p:cNvSpPr/>
          <p:nvPr/>
        </p:nvSpPr>
        <p:spPr>
          <a:xfrm>
            <a:off x="5447134" y="1196752"/>
            <a:ext cx="3696024" cy="864096"/>
          </a:xfrm>
          <a:prstGeom prst="round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807279" y="1412776"/>
            <a:ext cx="2399954" cy="432048"/>
          </a:xfrm>
          <a:prstGeom prst="round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420504"/>
              </p:ext>
            </p:extLst>
          </p:nvPr>
        </p:nvGraphicFramePr>
        <p:xfrm>
          <a:off x="2903277" y="1268760"/>
          <a:ext cx="624645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3009900" imgH="457200" progId="Equation.DSMT4">
                  <p:embed/>
                </p:oleObj>
              </mc:Choice>
              <mc:Fallback>
                <p:oleObj name="Equation" r:id="rId3" imgW="3009900" imgH="457200" progId="Equation.DSMT4">
                  <p:embed/>
                  <p:pic>
                    <p:nvPicPr>
                      <p:cNvPr id="0" name="Picture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277" y="1268760"/>
                        <a:ext cx="6246456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29411" y="2492896"/>
            <a:ext cx="434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Arial" pitchFamily="34" charset="0"/>
                <a:cs typeface="Arial" pitchFamily="34" charset="0"/>
              </a:rPr>
              <a:t>Қ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орытқы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потенциалдық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күш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815286" y="2545045"/>
            <a:ext cx="4344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Arial" pitchFamily="34" charset="0"/>
                <a:cs typeface="Arial" pitchFamily="34" charset="0"/>
              </a:rPr>
              <a:t>Потенциалдық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энергияның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градиенті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9143158" y="1628800"/>
            <a:ext cx="575989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9719147" y="1628800"/>
            <a:ext cx="0" cy="64807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19" idx="1"/>
          </p:cNvCxnSpPr>
          <p:nvPr/>
        </p:nvCxnSpPr>
        <p:spPr>
          <a:xfrm flipH="1">
            <a:off x="2135291" y="1628800"/>
            <a:ext cx="671988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2135291" y="1628800"/>
            <a:ext cx="0" cy="648072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04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515627"/>
              </p:ext>
            </p:extLst>
          </p:nvPr>
        </p:nvGraphicFramePr>
        <p:xfrm>
          <a:off x="585672" y="3089690"/>
          <a:ext cx="1703563" cy="38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825500" imgH="228600" progId="Equation.DSMT4">
                  <p:embed/>
                </p:oleObj>
              </mc:Choice>
              <mc:Fallback>
                <p:oleObj name="Equation" r:id="rId5" imgW="825500" imgH="228600" progId="Equation.DSMT4">
                  <p:embed/>
                  <p:pic>
                    <p:nvPicPr>
                      <p:cNvPr id="0" name="Picture 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672" y="3089690"/>
                        <a:ext cx="1703563" cy="38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4754124" y="2916117"/>
            <a:ext cx="100730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43100" algn="ctr"/>
                <a:tab pos="3917950" algn="r"/>
              </a:tabLst>
            </a:pPr>
            <a:r>
              <a:rPr kumimoji="0" lang="kk-K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                                             </a:t>
            </a:r>
            <a:r>
              <a:rPr kumimoji="0" lang="kk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(5.8)</a:t>
            </a:r>
            <a:endParaRPr kumimoji="0" lang="kk-K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04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7224"/>
              </p:ext>
            </p:extLst>
          </p:nvPr>
        </p:nvGraphicFramePr>
        <p:xfrm>
          <a:off x="585672" y="3671038"/>
          <a:ext cx="608703" cy="395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7" imgW="291973" imgH="228501" progId="Equation.DSMT4">
                  <p:embed/>
                </p:oleObj>
              </mc:Choice>
              <mc:Fallback>
                <p:oleObj name="Equation" r:id="rId7" imgW="291973" imgH="228501" progId="Equation.DSMT4">
                  <p:embed/>
                  <p:pic>
                    <p:nvPicPr>
                      <p:cNvPr id="0" name="Picture 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672" y="3671038"/>
                        <a:ext cx="608703" cy="3957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1092487" y="3651562"/>
            <a:ext cx="3778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  <a:sym typeface="Symbol"/>
              </a:rPr>
              <a:t>,</a:t>
            </a:r>
            <a:r>
              <a:rPr lang="en-US" dirty="0">
                <a:latin typeface="Arial" pitchFamily="34" charset="0"/>
                <a:cs typeface="Arial" pitchFamily="34" charset="0"/>
                <a:sym typeface="Symbol"/>
              </a:rPr>
              <a:t>  </a:t>
            </a:r>
            <a:r>
              <a:rPr lang="ru-RU" dirty="0">
                <a:latin typeface="Arial" pitchFamily="34" charset="0"/>
                <a:cs typeface="Arial" pitchFamily="34" charset="0"/>
                <a:sym typeface="Symbol"/>
              </a:rPr>
              <a:t></a:t>
            </a:r>
            <a:r>
              <a:rPr lang="kk-KZ" dirty="0">
                <a:latin typeface="Arial" pitchFamily="34" charset="0"/>
                <a:cs typeface="Arial" pitchFamily="34" charset="0"/>
              </a:rPr>
              <a:t>(набла) – векторлық оператор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011940"/>
              </p:ext>
            </p:extLst>
          </p:nvPr>
        </p:nvGraphicFramePr>
        <p:xfrm>
          <a:off x="585672" y="5085622"/>
          <a:ext cx="3663704" cy="75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9" imgW="1524000" imgH="419100" progId="Equation.DSMT4">
                  <p:embed/>
                </p:oleObj>
              </mc:Choice>
              <mc:Fallback>
                <p:oleObj name="Equation" r:id="rId9" imgW="1524000" imgH="419100" progId="Equation.DSMT4">
                  <p:embed/>
                  <p:pic>
                    <p:nvPicPr>
                      <p:cNvPr id="0" name="Picture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672" y="5085622"/>
                        <a:ext cx="3663704" cy="755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55" name="Rectangle 23"/>
          <p:cNvSpPr>
            <a:spLocks noChangeArrowheads="1"/>
          </p:cNvSpPr>
          <p:nvPr/>
        </p:nvSpPr>
        <p:spPr bwMode="auto">
          <a:xfrm>
            <a:off x="4994176" y="5074082"/>
            <a:ext cx="76725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43100" algn="ctr"/>
                <a:tab pos="3917950" algn="r"/>
              </a:tabLst>
            </a:pPr>
            <a:r>
              <a:rPr kumimoji="0" lang="kk-K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                                          </a:t>
            </a:r>
            <a:r>
              <a:rPr kumimoji="0" lang="kk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(5.9)</a:t>
            </a:r>
            <a:endParaRPr kumimoji="0" lang="kk-K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29411" y="4504361"/>
            <a:ext cx="4413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Arial" pitchFamily="34" charset="0"/>
                <a:cs typeface="Arial" pitchFamily="34" charset="0"/>
              </a:rPr>
              <a:t>Тікбұрышты координаталар жүйесінде: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405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497723"/>
              </p:ext>
            </p:extLst>
          </p:nvPr>
        </p:nvGraphicFramePr>
        <p:xfrm>
          <a:off x="6815286" y="3193116"/>
          <a:ext cx="161572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1" imgW="634725" imgH="228501" progId="Equation.DSMT4">
                  <p:embed/>
                </p:oleObj>
              </mc:Choice>
              <mc:Fallback>
                <p:oleObj name="Equation" r:id="rId11" imgW="634725" imgH="228501" progId="Equation.DSMT4">
                  <p:embed/>
                  <p:pic>
                    <p:nvPicPr>
                      <p:cNvPr id="0" name="Picture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5286" y="3193116"/>
                        <a:ext cx="1615726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60" name="Rectangle 28"/>
          <p:cNvSpPr>
            <a:spLocks noChangeArrowheads="1"/>
          </p:cNvSpPr>
          <p:nvPr/>
        </p:nvSpPr>
        <p:spPr bwMode="auto">
          <a:xfrm>
            <a:off x="10290209" y="3005231"/>
            <a:ext cx="12484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43100" algn="ctr"/>
                <a:tab pos="3917950" algn="r"/>
              </a:tabLst>
            </a:pPr>
            <a:r>
              <a:rPr kumimoji="0" lang="kk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                                      (5.10)</a:t>
            </a:r>
            <a:endParaRPr kumimoji="0" lang="kk-K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750" tmFilter="0, 0; .2, .5; .8, .5; 1, 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375" autoRev="1" fill="hold"/>
                                        <p:tgtEl>
                                          <p:spTgt spid="440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5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5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250"/>
                            </p:stCondLst>
                            <p:childTnLst>
                              <p:par>
                                <p:cTn id="7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750" tmFilter="0, 0; .2, .5; .8, .5; 1, 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375" autoRev="1" fill="hold"/>
                                        <p:tgtEl>
                                          <p:spTgt spid="440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5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5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5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750" tmFilter="0, 0; .2, .5; .8, .5; 1, 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375" autoRev="1" fill="hold"/>
                                        <p:tgtEl>
                                          <p:spTgt spid="440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17" grpId="0"/>
      <p:bldP spid="22" grpId="0"/>
      <p:bldP spid="44046" grpId="0"/>
      <p:bldP spid="44046" grpId="1"/>
      <p:bldP spid="64" grpId="0"/>
      <p:bldP spid="44055" grpId="0"/>
      <p:bldP spid="44055" grpId="1"/>
      <p:bldP spid="70" grpId="0"/>
      <p:bldP spid="44060" grpId="0"/>
      <p:bldP spid="4406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4686" y="1385984"/>
            <a:ext cx="47525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k-KZ" i="1" dirty="0">
                <a:latin typeface="Arial" pitchFamily="34" charset="0"/>
                <a:cs typeface="Arial" pitchFamily="34" charset="0"/>
              </a:rPr>
              <a:t>Градиент – </a:t>
            </a:r>
            <a:r>
              <a:rPr lang="kk-KZ" dirty="0">
                <a:latin typeface="Arial" pitchFamily="34" charset="0"/>
                <a:cs typeface="Arial" pitchFamily="34" charset="0"/>
              </a:rPr>
              <a:t>тек потенциалдық энергияға</a:t>
            </a:r>
          </a:p>
          <a:p>
            <a:pPr>
              <a:lnSpc>
                <a:spcPct val="150000"/>
              </a:lnSpc>
            </a:pPr>
            <a:r>
              <a:rPr lang="kk-KZ" dirty="0">
                <a:latin typeface="Arial" pitchFamily="34" charset="0"/>
                <a:cs typeface="Arial" pitchFamily="34" charset="0"/>
              </a:rPr>
              <a:t>ғана емес, басқа да скаляр шамаларға</a:t>
            </a:r>
          </a:p>
          <a:p>
            <a:pPr>
              <a:lnSpc>
                <a:spcPct val="150000"/>
              </a:lnSpc>
            </a:pPr>
            <a:r>
              <a:rPr lang="kk-KZ" dirty="0">
                <a:latin typeface="Arial" pitchFamily="34" charset="0"/>
                <a:cs typeface="Arial" pitchFamily="34" charset="0"/>
              </a:rPr>
              <a:t>(мысалы: температура, қысым) қатысты</a:t>
            </a:r>
          </a:p>
          <a:p>
            <a:pPr>
              <a:lnSpc>
                <a:spcPct val="150000"/>
              </a:lnSpc>
            </a:pPr>
            <a:r>
              <a:rPr lang="kk-KZ" dirty="0">
                <a:latin typeface="Arial" pitchFamily="34" charset="0"/>
                <a:cs typeface="Arial" pitchFamily="34" charset="0"/>
              </a:rPr>
              <a:t>қолданылады.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2538817"/>
              </p:ext>
            </p:extLst>
          </p:nvPr>
        </p:nvGraphicFramePr>
        <p:xfrm>
          <a:off x="6498157" y="2085113"/>
          <a:ext cx="1727283" cy="682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1002865" imgH="393529" progId="Equation.DSMT4">
                  <p:embed/>
                </p:oleObj>
              </mc:Choice>
              <mc:Fallback>
                <p:oleObj name="Equation" r:id="rId3" imgW="1002865" imgH="393529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8157" y="2085113"/>
                        <a:ext cx="1727283" cy="6821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0550966" y="2116837"/>
            <a:ext cx="770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(5.11)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8518" y="3212976"/>
            <a:ext cx="4248472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                     </a:t>
            </a:r>
            <a:r>
              <a:rPr lang="kk-KZ" i="1" dirty="0">
                <a:latin typeface="Arial" pitchFamily="34" charset="0"/>
                <a:cs typeface="Arial" pitchFamily="34" charset="0"/>
              </a:rPr>
              <a:t>– </a:t>
            </a:r>
            <a:r>
              <a:rPr lang="kk-KZ" dirty="0">
                <a:latin typeface="Arial" pitchFamily="34" charset="0"/>
                <a:cs typeface="Arial" pitchFamily="34" charset="0"/>
              </a:rPr>
              <a:t>потенциалдық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kk-KZ" dirty="0">
                <a:latin typeface="Arial" pitchFamily="34" charset="0"/>
                <a:cs typeface="Arial" pitchFamily="34" charset="0"/>
              </a:rPr>
              <a:t> энергия тұрақты бетке нормаль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kk-KZ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>
                <a:latin typeface="Arial" pitchFamily="34" charset="0"/>
                <a:cs typeface="Arial" pitchFamily="34" charset="0"/>
              </a:rPr>
              <a:t>нің өсу жағына бағытталған вектор.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50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01165"/>
              </p:ext>
            </p:extLst>
          </p:nvPr>
        </p:nvGraphicFramePr>
        <p:xfrm>
          <a:off x="6527254" y="3261654"/>
          <a:ext cx="1085637" cy="39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482391" imgH="228501" progId="Equation.DSMT4">
                  <p:embed/>
                </p:oleObj>
              </mc:Choice>
              <mc:Fallback>
                <p:oleObj name="Equation" r:id="rId5" imgW="482391" imgH="228501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7254" y="3261654"/>
                        <a:ext cx="1085637" cy="39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4686" y="3212976"/>
            <a:ext cx="4416847" cy="247343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79980" y="5686410"/>
            <a:ext cx="60785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gifer.com</a:t>
            </a:r>
            <a:endParaRPr lang="ru-RU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9FC82E5-3593-420A-A65B-F54B64FBA603}"/>
              </a:ext>
            </a:extLst>
          </p:cNvPr>
          <p:cNvSpPr txBox="1"/>
          <p:nvPr/>
        </p:nvSpPr>
        <p:spPr>
          <a:xfrm>
            <a:off x="2220049" y="764704"/>
            <a:ext cx="69329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0" u="none" strike="noStrike" baseline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Әдебиет</a:t>
            </a:r>
            <a:r>
              <a:rPr lang="ru-RU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0" u="none" strike="noStrike" baseline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0" u="none" strike="noStrike" baseline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</a:t>
            </a:r>
            <a:r>
              <a:rPr lang="ru-RU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xmlns="" id="{3A806FF9-3CC1-432F-AA7D-B95AF5FF1411}"/>
              </a:ext>
            </a:extLst>
          </p:cNvPr>
          <p:cNvSpPr txBox="1"/>
          <p:nvPr/>
        </p:nvSpPr>
        <p:spPr>
          <a:xfrm>
            <a:off x="251776" y="1484784"/>
            <a:ext cx="1168844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Ақылбаев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Ж.С., Гладков В.Е., Ильина Л.Ф.,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Тұрмұхамбетов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А.Ж. Механика. – Астана: Фолиант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2011.- 360 б.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Иродов И.Е. Механика. Основные законы. 12- е изд. – М.: БИНОМ. Лаборатория Знаний, 2014. –309 с.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Иродов И.Е. Задачи по общей физике. 8-е изд. – М.: БИНОМ Лаборатория знаний, 2007. – 431 с.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Исатаев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С.И.,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Асқарова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Ә.С.,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Бөлегенова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С.Ә.,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Ғ., Кашкаров В.В., Корзун И.Н.,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Исатаев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М.С., Лаврищев О.А.,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Шортанбаева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Ж.Қ.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практикум. Механика. – Алматы: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университеті, 2015. – 218 б.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Матвеев А.Н. Механика и теория относительности.- СПб.:Лань,2009.- 432 с.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Савельев И.В.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физика курсы. 1т. Механика.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Молекулалық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физика.- Алматы: 2004. – 508 б.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Спабекова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Р.С. Механика.-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Қарағанды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ЖШС, 2017.– 156 б. 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8219</TotalTime>
  <Words>392</Words>
  <Application>Microsoft Office PowerPoint</Application>
  <PresentationFormat>Произвольный</PresentationFormat>
  <Paragraphs>75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Тема Office</vt:lpstr>
      <vt:lpstr>Equation</vt:lpstr>
      <vt:lpstr>Equation.DSMT4</vt:lpstr>
      <vt:lpstr>ӘЛ-ФАРАБИ АТЫНДАҒЫ ҚАЗАҚ ҰЛТТЫҚ УНИВЕРСИТЕТІ  ФИЗИКА-ТЕХНИКАЛЫҚ ФАКУЛЬТЕТІ ЖЫЛУ ФИЗИКАСЫ ЖӘНЕ ТЕХНИКАЛЫҚ ФИЗИКА КАФЕДРАСЫ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Тоха</dc:creator>
  <cp:lastModifiedBy>MUKHTAR</cp:lastModifiedBy>
  <cp:revision>72</cp:revision>
  <dcterms:created xsi:type="dcterms:W3CDTF">2021-05-21T04:40:08Z</dcterms:created>
  <dcterms:modified xsi:type="dcterms:W3CDTF">2025-11-14T09:14:47Z</dcterms:modified>
</cp:coreProperties>
</file>